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Proxima Nova"/>
      <p:bold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bold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guide/platform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ef31efd8b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ef31efd8b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ef31efd8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ef31efd8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efc1c2370_1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eefc1c2370_1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ef31efd8b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ef31efd8b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ef31efe44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eef31efe44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ef31efe44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eef31efe44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ef31efe44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eef31efe44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ef31efe44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eef31efe44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ef31efe44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eef31efe44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ef31efe44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eef31efe44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eef31efe44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eef31efe44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ef31efe44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eef31efe44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ef31efe44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eef31efe44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ef31efe44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eef31efe44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ef31efe44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eef31efe44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ef31efe44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eef31efe44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efc1c2370_1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eefc1c2370_1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23684706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f23684706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23684706e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f23684706e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3684706e_0_5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f23684706e_0_5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efc1c237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eefc1c237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23684706e_0_8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f23684706e_0_8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23684706e_0_5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f23684706e_0_5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23684706e_0_1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f23684706e_0_1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23684706e_0_14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f23684706e_0_14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f23684706e_0_1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f23684706e_0_1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f23684706e_0_14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f23684706e_0_1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f23684706e_0_1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f23684706e_0_14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f23684706e_0_19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f23684706e_0_19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23684706e_0_2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23684706e_0_2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efc1c2370_1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eefc1c2370_1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efc1c2370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eefc1c2370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ef31efe44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eef31efe44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f23684706e_0_4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f23684706e_0_4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23684706e_0_44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23684706e_0_44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f23684706e_0_4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f23684706e_0_4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efc1c2370_1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eefc1c2370_1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f23684706e_0_2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f23684706e_0_2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23684706e_0_25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f23684706e_0_25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23684706e_0_2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f23684706e_0_25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f23684706e_0_3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Я бы сказал что команда Android имела достаточный опыт чтобы знать с чем могут столкнуться разработчики, к первому релизу уже заложили параметры на которые можно закладывать свое приложение - квалифаеры. Это и текущая локаль системы, ширина экрана, ориентация устройства, плотность пикселей, конечно же и версия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Верстка делается не в пикселях, а в относительных точках. Это сделано для того, чтобы на экранах с разной плотностью (слышали же ретина и не ретина), одна верстка выглядела одинаково и не “мылилась”. Могу сказать что для разработчика прям классно, а вот многим дизайнером это понять сложно).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Сами разработчики не сразу, но сделали начали разрабатывать компоненты, которые поддерживают старое API. Ранее библиотеки называли support-library, сейчас же предпочтительно использовать androidx-библиотеки, компоненты которых пытаются перенести новый функционал на старые версии Android или, позволяют вам использовать сразу новое API компонентов, а сам компонент проследит за тем, чтобы это не сломало работу на старых андроидах. Они еще поддерживают специальные режимы для слабовидящих, о чем мало кто задумывается.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Но это компоненты. есть также библиотеки и “сервисы”, которые пишут команда Android, Google и Firebase. Как пример привел бы библиотеку по определению местоположения. У меня на эту тему даже есть больной опыт. Когда надо было поддерживать андроиды с 4 API, общение со всеми сенсорами надо было было делать самому. При этом если ты постоянно использует GPS, то сажаешь батарейку, а если к GPS подключаешься изредка - то он не успевает прогреться. Приходилось ориентироваться на разные датчики (магнитное поле земли, переключение интернета), чтобы включать или выключать GPS в фоне. Все это еще осложнялось тем, что API по геолокации андроида тоже зависело от версии Android. Сейчас же - у гугл есть оптимизированная библиотека по определению геолокации.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Команда Android помимо того что делает инструменты устраивает митапы, есть шоу на ютубах. Троллят людей в твиттере)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Также появилось много людей, которые, кажется, знают андроид лучше самих разработчиков Jake Wharton и его команда из Square, библиотеки от команд AirBnb. Все их библиотеки упрощают жизнь и позволят быстро накидать вполне симпатичное приложение.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Ну, и за 10 лет, сообщество столкнулось с большим количеством проблем. И решило их)</a:t>
            </a:r>
            <a:br>
              <a:rPr lang="ru-RU"/>
            </a:br>
            <a:r>
              <a:rPr lang="ru-RU"/>
              <a:t>Но, мода на месте не стоит. И если раньше приходилось делать “как в iPhone”, то сейчас “сделай так, что бы работало вот примерно как-то вот так вот”.</a:t>
            </a:r>
            <a:endParaRPr/>
          </a:p>
        </p:txBody>
      </p:sp>
      <p:sp>
        <p:nvSpPr>
          <p:cNvPr id="888" name="Google Shape;888;gf23684706e_0_3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23684706e_0_36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Кстати, как вы думаете - Android это операционная система или нет? Несмотря на то, что везде постоянно говорят Android 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lang="ru-RU" u="sng">
                <a:solidFill>
                  <a:schemeClr val="hlink"/>
                </a:solidFill>
                <a:hlinkClick r:id="rId2"/>
              </a:rPr>
              <a:t>https://developer.android.com/guide/platform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В основе всей системы лежит ядро Линукс:)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Это решение явно позволило сэкономить время на разработку себе. Так же дать возможность производителям писать необходимые драйвера для их девайсов не под какой-то абстранктный AndroidOS, а под хорошо известное многим айтишникам ядро. Само ядро линукс включает в себя уже все лучшие наработки по безопасности, многопоточности, многопроцесности и прочее.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Далее - уровень аппаратной абстракции. Это как раз спецификация общения с устройствами девайса. HAL - это еще один из показателей портируемости системы, т.к. она общается с устройствами системы по спецификации, которой они должны соответствовать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Нативные библиотеки. Многие вещи в системе собраны из нативного кода, поэтому требуют нативные библиотеки для своей работы. Как видите, WebKit - нативный, OpenGL нативный в нативном коде - т.к. это кросплатформенные библиотеки, да и нативный код, говорят, работает в разы быстрее, особенно с графикой. Вы также можете получить доступ к нативному коду в Android через JNI, для большинства используемых библиотек есть специальные Java интерфейсы чтобы с ними работать.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ART. Среда выполнения которая используется приложениями и сервисами. Собственно в этой среде живет приложение. Оно отвечает за управление памятью, исполнение кода и т.д. Каждое приложение запускается со своим ART. Чуть позже расскажу про ART немного больше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И собственно вот то само API Андроида, при помощи спецификации на языке java. Это те вещи, которые вы будете использовать при создании приложения.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Специальная View система для отображения информации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Контент провайдеры - для доступа к данным других приложений</a:t>
            </a:r>
            <a:br>
              <a:rPr lang="ru-RU"/>
            </a:br>
            <a:r>
              <a:rPr lang="ru-RU"/>
              <a:t>Система уведомлений, ресурс-менеджер. А так же, главное, ActivityManager - который обеспечивает жизненный цикл вашего приложения.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Верхний уровень, это системные приложения, которые обеспечивают необходимый минимум для работы системы. Опять таки, каждый производитель может поменять какие-то из этих системных приложений и сделать их под себя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ru-RU"/>
              <a:t>Ну и далее, уже сторонние приложения, которыми будут ваши приложения.</a:t>
            </a:r>
            <a:endParaRPr/>
          </a:p>
        </p:txBody>
      </p:sp>
      <p:sp>
        <p:nvSpPr>
          <p:cNvPr id="896" name="Google Shape;896;gf23684706e_0_36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f23684706e_0_39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4" name="Google Shape;904;gf23684706e_0_39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f23684706e_0_2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f23684706e_0_2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ef31efe44_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eef31efe44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efc1c2370_1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eefc1c2370_1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ef31efe44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eef31efe44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ef31efd8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ef31efd8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ef31efd8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eef31efd8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ef31efd8b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ef31efd8b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ef31efd8b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ef31efd8b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3822476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89" name="Google Shape;89;p11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91" name="Google Shape;91;p11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92" name="Google Shape;92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" name="Google Shape;98;p11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99" name="Google Shape;99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05" name="Google Shape;105;p11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08" name="Google Shape;108;p1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00300"/>
            <a:ext cx="921952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1" name="Google Shape;111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2" name="Google Shape;112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3" name="Google Shape;11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9" name="Google Shape;119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0" name="Google Shape;120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8" name="Google Shape;128;p12"/>
          <p:cNvSpPr/>
          <p:nvPr/>
        </p:nvSpPr>
        <p:spPr>
          <a:xfrm>
            <a:off x="0" y="-62771"/>
            <a:ext cx="3412671" cy="1878885"/>
          </a:xfrm>
          <a:prstGeom prst="rect">
            <a:avLst/>
          </a:prstGeom>
          <a:solidFill>
            <a:srgbClr val="FB2938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1" name="Google Shape;131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34" name="Google Shape;134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5" name="Google Shape;135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6" name="Google Shape;136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2" name="Google Shape;142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3" name="Google Shape;143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2" name="Google Shape;152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5" name="Google Shape;155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6" name="Google Shape;156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7" name="Google Shape;157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4" name="Google Shape;164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5" name="Google Shape;175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6" name="Google Shape;176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2" name="Google Shape;182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3" name="Google Shape;183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" name="Google Shape;185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189" name="Google Shape;189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92" name="Google Shape;192;p1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5" name="Google Shape;195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6" name="Google Shape;196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7" name="Google Shape;197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3" name="Google Shape;203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4" name="Google Shape;204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10" name="Google Shape;210;p16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 1">
  <p:cSld name="5_Слайд №2.2 Разворот слева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16" name="Google Shape;216;p1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217" name="Google Shape;217;p1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2">
            <a:alphaModFix/>
          </a:blip>
          <a:srcRect b="19956" l="0" r="0" t="14760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225" name="Google Shape;225;p20"/>
          <p:cNvPicPr preferRelativeResize="0"/>
          <p:nvPr/>
        </p:nvPicPr>
        <p:blipFill rotWithShape="1">
          <a:blip r:embed="rId3">
            <a:alphaModFix/>
          </a:blip>
          <a:srcRect b="34185" l="67073" r="26243" t="10702"/>
          <a:stretch/>
        </p:blipFill>
        <p:spPr>
          <a:xfrm rot="-5400000">
            <a:off x="8770923" y="-2674922"/>
            <a:ext cx="74615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29" name="Google Shape;229;p21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230" name="Google Shape;230;p2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3" name="Google Shape;33;p3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>
            <a:off x="0" y="-108488"/>
            <a:ext cx="3626700" cy="69666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234" name="Google Shape;234;p22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1"/>
            <a:ext cx="67733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 rotWithShape="1">
          <a:blip r:embed="rId3">
            <a:alphaModFix/>
          </a:blip>
          <a:srcRect b="2439" l="0" r="0" t="0"/>
          <a:stretch/>
        </p:blipFill>
        <p:spPr>
          <a:xfrm>
            <a:off x="650271" y="1499219"/>
            <a:ext cx="5928851" cy="283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2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42" name="Google Shape;242;p23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45" name="Google Shape;245;p23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246" name="Google Shape;246;p23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247" name="Google Shape;247;p2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2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2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2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2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2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3" name="Google Shape;253;p23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254" name="Google Shape;254;p2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2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2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2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2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2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4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0" y="0"/>
            <a:ext cx="5403300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65" name="Google Shape;265;p2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4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267" name="Google Shape;267;p24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4530439" y="5989423"/>
            <a:ext cx="872832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6638636" y="2062789"/>
            <a:ext cx="5553300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71" name="Google Shape;271;p25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272" name="Google Shape;272;p25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11570206" y="391391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>
            <a:off x="6428933" y="0"/>
            <a:ext cx="57630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6" name="Google Shape;276;p26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278" name="Google Shape;278;p26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2"/>
            <a:ext cx="872832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1" name="Google Shape;281;p26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6"/>
          <p:cNvSpPr txBox="1"/>
          <p:nvPr>
            <p:ph idx="4" type="body"/>
          </p:nvPr>
        </p:nvSpPr>
        <p:spPr>
          <a:xfrm>
            <a:off x="9059449" y="1967597"/>
            <a:ext cx="2466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3" name="Google Shape;283;p26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26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5" name="Google Shape;285;p26"/>
          <p:cNvSpPr/>
          <p:nvPr/>
        </p:nvSpPr>
        <p:spPr>
          <a:xfrm>
            <a:off x="982568" y="4884407"/>
            <a:ext cx="4150500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6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5_Слайд №2.2 Разворот слева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91" name="Google Shape;291;p27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292" name="Google Shape;292;p27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1_Слайд №1.2 Стандартный с подзаголовком">
    <p:bg>
      <p:bgPr>
        <a:solidFill>
          <a:srgbClr val="F5F6F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 rotWithShape="1">
          <a:blip r:embed="rId2">
            <a:alphaModFix/>
          </a:blip>
          <a:srcRect b="19951" l="0" r="0" t="14761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7" name="Google Shape;297;p28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298" name="Google Shape;298;p28"/>
          <p:cNvPicPr preferRelativeResize="0"/>
          <p:nvPr/>
        </p:nvPicPr>
        <p:blipFill rotWithShape="1">
          <a:blip r:embed="rId3">
            <a:alphaModFix/>
          </a:blip>
          <a:srcRect b="34185" l="67073" r="26242" t="10702"/>
          <a:stretch/>
        </p:blipFill>
        <p:spPr>
          <a:xfrm rot="-5400000">
            <a:off x="8770922" y="-2674922"/>
            <a:ext cx="746156" cy="60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301" name="Google Shape;301;p29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-280871" y="3102805"/>
            <a:ext cx="921956" cy="4365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29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03" name="Google Shape;303;p29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04" name="Google Shape;304;p2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2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2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2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2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2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10" name="Google Shape;310;p29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11" name="Google Shape;311;p2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2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2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2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2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2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7" name="Google Shape;317;p29"/>
          <p:cNvSpPr txBox="1"/>
          <p:nvPr/>
        </p:nvSpPr>
        <p:spPr>
          <a:xfrm>
            <a:off x="817872" y="2922101"/>
            <a:ext cx="4473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830483" y="3685902"/>
            <a:ext cx="59847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20" name="Google Shape;320;p3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25" name="Google Shape;325;p3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26" name="Google Shape;326;p3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3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3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3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3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3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2" name="Google Shape;332;p3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33" name="Google Shape;333;p3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3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3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3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3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3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39" name="Google Shape;3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41" name="Google Shape;341;p3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3" name="Google Shape;343;p31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44" name="Google Shape;344;p31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45" name="Google Shape;345;p31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46" name="Google Shape;346;p3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3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" name="Google Shape;348;p3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3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3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3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2" name="Google Shape;352;p31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53" name="Google Shape;353;p31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31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31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31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31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31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59" name="Google Shape;359;p31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 rotWithShape="1">
          <a:blip r:embed="rId3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4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36" name="Google Shape;36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07" y="1196862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63" name="Google Shape;363;p3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66" name="Google Shape;366;p32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67" name="Google Shape;367;p32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68" name="Google Shape;368;p32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32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32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32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32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32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4" name="Google Shape;374;p32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75" name="Google Shape;375;p32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32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32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32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32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32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81" name="Google Shape;3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83" name="Google Shape;383;p33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5" name="Google Shape;385;p33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86" name="Google Shape;386;p33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87" name="Google Shape;387;p33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88" name="Google Shape;388;p3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3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3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3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3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3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94" name="Google Shape;394;p33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95" name="Google Shape;395;p33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33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33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33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33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33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5" name="Google Shape;405;p34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06" name="Google Shape;406;p34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07" name="Google Shape;407;p34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08" name="Google Shape;408;p34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34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34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34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34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34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4" name="Google Shape;414;p34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15" name="Google Shape;415;p34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34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34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34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34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34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21" name="Google Shape;4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422" name="Google Shape;422;p34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1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6" name="Google Shape;426;p35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27" name="Google Shape;427;p35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28" name="Google Shape;428;p35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29" name="Google Shape;429;p3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3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3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3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3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3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35" name="Google Shape;435;p35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36" name="Google Shape;436;p3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7" name="Google Shape;437;p3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3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3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3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442" name="Google Shape;442;p35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49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45" name="Google Shape;445;p3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7" name="Google Shape;447;p36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48" name="Google Shape;448;p3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49" name="Google Shape;449;p3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50" name="Google Shape;450;p3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3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3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3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3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3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6" name="Google Shape;456;p3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57" name="Google Shape;457;p3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3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3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3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3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3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63" name="Google Shape;4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5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6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36"/>
          <p:cNvPicPr preferRelativeResize="0"/>
          <p:nvPr/>
        </p:nvPicPr>
        <p:blipFill rotWithShape="1">
          <a:blip r:embed="rId4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/>
          <p:nvPr/>
        </p:nvSpPr>
        <p:spPr>
          <a:xfrm>
            <a:off x="5435600" y="1673"/>
            <a:ext cx="6756300" cy="3442500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5435600" y="3413712"/>
            <a:ext cx="6756300" cy="34425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70" name="Google Shape;470;p3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71" name="Google Shape;471;p37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526" y="1866635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3" name="Google Shape;473;p37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4" name="Google Shape;474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Слайд №2.2 Разворот слева">
  <p:cSld name="4_Слайд №2.2 Разворот слева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77" name="Google Shape;477;p3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78" name="Google Shape;478;p3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82" name="Google Shape;482;p39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83" name="Google Shape;483;p39"/>
          <p:cNvPicPr preferRelativeResize="0"/>
          <p:nvPr/>
        </p:nvPicPr>
        <p:blipFill rotWithShape="1">
          <a:blip r:embed="rId2">
            <a:alphaModFix/>
          </a:blip>
          <a:srcRect b="77677" l="45142" r="38530" t="5844"/>
          <a:stretch/>
        </p:blipFill>
        <p:spPr>
          <a:xfrm rot="5400000">
            <a:off x="10672894" y="5338897"/>
            <a:ext cx="1519107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85" name="Google Shape;48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7" name="Google Shape;47;p5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2" name="Google Shape;52;p6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53" name="Google Shape;53;p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1" name="Google Shape;61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7" name="Google Shape;67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" name="Google Shape;71;p9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73" name="Google Shape;73;p9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9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3" name="Google Shape;83;p10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4" name="Google Shape;84;p10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hyperlink" Target="https://rapidapi.com/collection/list-of-free-api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hyperlink" Target="https://bit.do/fJTRy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5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hyperlink" Target="https://gs.statcounter.com/os-market-share#monthly-202009-202109-ba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hyperlink" Target="https://career.habr.com/user_graphs/388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github.com" TargetMode="External"/><Relationship Id="rId4" Type="http://schemas.openxmlformats.org/officeDocument/2006/relationships/hyperlink" Target="https://docs.github.com/en/authentication/connecting-to-github-with-ssh/generating-a-new-ssh-key-and-adding-it-to-the-ssh-agent" TargetMode="External"/><Relationship Id="rId5" Type="http://schemas.openxmlformats.org/officeDocument/2006/relationships/hyperlink" Target="https://developer.android.com/studio" TargetMode="External"/><Relationship Id="rId6" Type="http://schemas.openxmlformats.org/officeDocument/2006/relationships/hyperlink" Target="https://github.com/mailru-android-edu/common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492" name="Google Shape;492;p41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ru-RU"/>
              <a:t>Введение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Айдаров Асхар</a:t>
            </a:r>
            <a:endParaRPr/>
          </a:p>
        </p:txBody>
      </p:sp>
      <p:sp>
        <p:nvSpPr>
          <p:cNvPr id="560" name="Google Shape;560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61" name="Google Shape;561;p50"/>
          <p:cNvPicPr preferRelativeResize="0"/>
          <p:nvPr/>
        </p:nvPicPr>
        <p:blipFill rotWithShape="1">
          <a:blip r:embed="rId3">
            <a:alphaModFix/>
          </a:blip>
          <a:srcRect b="30560" l="0" r="0" t="2773"/>
          <a:stretch/>
        </p:blipFill>
        <p:spPr>
          <a:xfrm>
            <a:off x="6765175" y="2170444"/>
            <a:ext cx="5302726" cy="35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0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Сейчас работает андроид разработчиком в Сбере.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Выпускник технопарка, курса по Android разработке, от Mail.ru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Менторы</a:t>
            </a:r>
            <a:endParaRPr/>
          </a:p>
        </p:txBody>
      </p:sp>
      <p:sp>
        <p:nvSpPr>
          <p:cNvPr id="568" name="Google Shape;568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Выпускники курсов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Коллеги по работе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Бывшие коллеги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Менторы со стажем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Люди с опытом, который хотят помочь вам приобрести новые знания и реализовать проект любой сложности.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Одно условие - они вам помогают делать проект, но не делают проект за вас:)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175" y="2170444"/>
            <a:ext cx="5302725" cy="35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Дедлайны и оценки</a:t>
            </a:r>
            <a:endParaRPr/>
          </a:p>
        </p:txBody>
      </p:sp>
      <p:sp>
        <p:nvSpPr>
          <p:cNvPr id="576" name="Google Shape;576;p52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Правила игры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3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Оценка за курс строится из</a:t>
            </a:r>
            <a:endParaRPr/>
          </a:p>
        </p:txBody>
      </p:sp>
      <p:sp>
        <p:nvSpPr>
          <p:cNvPr id="582" name="Google Shape;582;p53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Работа на дом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Подготовить Техническое Задание</a:t>
            </a:r>
            <a:br>
              <a:rPr lang="ru-RU"/>
            </a:br>
            <a:r>
              <a:rPr lang="ru-RU"/>
              <a:t>(10 баллов)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4 теста после лекций (по 5 баллов)</a:t>
            </a:r>
            <a:endParaRPr/>
          </a:p>
        </p:txBody>
      </p:sp>
      <p:sp>
        <p:nvSpPr>
          <p:cNvPr id="583" name="Google Shape;583;p53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Промежуточная отчетность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3 Рубежных контроля</a:t>
            </a:r>
            <a:br>
              <a:rPr lang="ru-RU"/>
            </a:br>
            <a:r>
              <a:rPr lang="ru-RU"/>
              <a:t>(10, 15, 20 баллов)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Защита проекта (25 баллов)</a:t>
            </a:r>
            <a:endParaRPr/>
          </a:p>
        </p:txBody>
      </p:sp>
      <p:sp>
        <p:nvSpPr>
          <p:cNvPr id="584" name="Google Shape;584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Техническое Задание</a:t>
            </a:r>
            <a:endParaRPr/>
          </a:p>
        </p:txBody>
      </p:sp>
      <p:sp>
        <p:nvSpPr>
          <p:cNvPr id="590" name="Google Shape;590;p54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591" name="Google Shape;591;p54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Примерная структура</a:t>
            </a:r>
            <a:endParaRPr/>
          </a:p>
        </p:txBody>
      </p:sp>
      <p:sp>
        <p:nvSpPr>
          <p:cNvPr id="592" name="Google Shape;592;p54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593" name="Google Shape;593;p54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ru-RU"/>
              <a:t>Описание команды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Основная идея приложения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Описание </a:t>
            </a:r>
            <a:r>
              <a:rPr lang="ru-RU"/>
              <a:t>функциональностей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Этапы работы (MVP1, MVP2, ...)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Распределение задач и обязанностей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Карта экранов и переходов</a:t>
            </a:r>
            <a:endParaRPr/>
          </a:p>
        </p:txBody>
      </p:sp>
      <p:sp>
        <p:nvSpPr>
          <p:cNvPr id="594" name="Google Shape;594;p54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Домашнее задание №1</a:t>
            </a:r>
            <a:endParaRPr/>
          </a:p>
        </p:txBody>
      </p:sp>
      <p:sp>
        <p:nvSpPr>
          <p:cNvPr id="595" name="Google Shape;595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6" name="Google Shape;596;p54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54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для проверки усвоения материала лекции "Интерфейс. Основы верстки. Списки"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03" name="Google Shape;603;p55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04" name="Google Shape;604;p55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тесте</a:t>
            </a:r>
            <a:endParaRPr/>
          </a:p>
        </p:txBody>
      </p:sp>
      <p:sp>
        <p:nvSpPr>
          <p:cNvPr id="605" name="Google Shape;605;p55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06" name="Google Shape;606;p55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Выделяется 15 минут на тест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Тест можно пройти до следующей лекции</a:t>
            </a:r>
            <a:endParaRPr/>
          </a:p>
        </p:txBody>
      </p:sp>
      <p:sp>
        <p:nvSpPr>
          <p:cNvPr id="607" name="Google Shape;607;p55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Домашнее задание №2</a:t>
            </a:r>
            <a:endParaRPr/>
          </a:p>
        </p:txBody>
      </p:sp>
      <p:sp>
        <p:nvSpPr>
          <p:cNvPr id="608" name="Google Shape;608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09" name="Google Shape;609;p55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55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06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для проверки усвоения материала лекции "Activity. Fragment. Lifecycle"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16" name="Google Shape;616;p56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17" name="Google Shape;617;p56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тесте</a:t>
            </a:r>
            <a:endParaRPr/>
          </a:p>
        </p:txBody>
      </p:sp>
      <p:sp>
        <p:nvSpPr>
          <p:cNvPr id="618" name="Google Shape;618;p56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19" name="Google Shape;619;p56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Выделяется 15 минут на тест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Тест можно пройти до следующей лекции/РК</a:t>
            </a:r>
            <a:endParaRPr/>
          </a:p>
        </p:txBody>
      </p:sp>
      <p:sp>
        <p:nvSpPr>
          <p:cNvPr id="620" name="Google Shape;620;p56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Домашнее задание №3</a:t>
            </a:r>
            <a:endParaRPr/>
          </a:p>
        </p:txBody>
      </p:sp>
      <p:sp>
        <p:nvSpPr>
          <p:cNvPr id="621" name="Google Shape;621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22" name="Google Shape;622;p56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7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для проверки усвоения материала лекции "Многопоточность и сетевые запросы"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29" name="Google Shape;629;p57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30" name="Google Shape;630;p57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тесте</a:t>
            </a:r>
            <a:endParaRPr/>
          </a:p>
        </p:txBody>
      </p:sp>
      <p:sp>
        <p:nvSpPr>
          <p:cNvPr id="631" name="Google Shape;631;p57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32" name="Google Shape;632;p57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Выделяется 15 минут на тест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Тест можно пройти до следующей лекции</a:t>
            </a:r>
            <a:endParaRPr/>
          </a:p>
        </p:txBody>
      </p:sp>
      <p:sp>
        <p:nvSpPr>
          <p:cNvPr id="633" name="Google Shape;633;p57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Домашнее задание №4</a:t>
            </a:r>
            <a:endParaRPr/>
          </a:p>
        </p:txBody>
      </p:sp>
      <p:sp>
        <p:nvSpPr>
          <p:cNvPr id="634" name="Google Shape;634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35" name="Google Shape;635;p57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57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для проверки усвоения материала лекции "Фоновая работа, уведомления"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42" name="Google Shape;642;p58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43" name="Google Shape;643;p58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тесте</a:t>
            </a:r>
            <a:endParaRPr/>
          </a:p>
        </p:txBody>
      </p:sp>
      <p:sp>
        <p:nvSpPr>
          <p:cNvPr id="644" name="Google Shape;644;p58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45" name="Google Shape;645;p58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Выделяется 15 минут на тест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Тест можно пройти до следующей лекции</a:t>
            </a:r>
            <a:endParaRPr/>
          </a:p>
        </p:txBody>
      </p:sp>
      <p:sp>
        <p:nvSpPr>
          <p:cNvPr id="646" name="Google Shape;646;p58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Домашнее задание №5</a:t>
            </a:r>
            <a:endParaRPr/>
          </a:p>
        </p:txBody>
      </p:sp>
      <p:sp>
        <p:nvSpPr>
          <p:cNvPr id="647" name="Google Shape;647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8" name="Google Shape;648;p58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58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Проверка наработок и технического задания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55" name="Google Shape;655;p59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56" name="Google Shape;656;p59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мероприятии</a:t>
            </a:r>
            <a:endParaRPr/>
          </a:p>
        </p:txBody>
      </p:sp>
      <p:sp>
        <p:nvSpPr>
          <p:cNvPr id="657" name="Google Shape;657;p59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58" name="Google Shape;658;p59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Питч проекта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Презентация Технического Задания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Каждый участник команды делится тем, что успел сделать в проекте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Корректировка проекта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Общение, советы</a:t>
            </a:r>
            <a:endParaRPr/>
          </a:p>
        </p:txBody>
      </p:sp>
      <p:sp>
        <p:nvSpPr>
          <p:cNvPr id="659" name="Google Shape;659;p59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Рубежный контроль №1</a:t>
            </a:r>
            <a:endParaRPr/>
          </a:p>
        </p:txBody>
      </p:sp>
      <p:sp>
        <p:nvSpPr>
          <p:cNvPr id="660" name="Google Shape;660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9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Знакомство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Правила игры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Ведение проекта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Ваша команда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Hello </a:t>
            </a:r>
            <a:r>
              <a:rPr lang="ru-RU"/>
              <a:t>Android!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Hello World!</a:t>
            </a:r>
            <a:endParaRPr/>
          </a:p>
        </p:txBody>
      </p:sp>
      <p:sp>
        <p:nvSpPr>
          <p:cNvPr id="498" name="Google Shape;498;p42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Проверка готовности MVP проекта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68" name="Google Shape;668;p60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69" name="Google Shape;669;p60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мероприятии</a:t>
            </a:r>
            <a:endParaRPr/>
          </a:p>
        </p:txBody>
      </p:sp>
      <p:sp>
        <p:nvSpPr>
          <p:cNvPr id="670" name="Google Shape;670;p60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71" name="Google Shape;671;p60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Питч имеющегося функционала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Каждый участник команды делится тем, что успел сделать в проекте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Общение, советы</a:t>
            </a:r>
            <a:endParaRPr/>
          </a:p>
        </p:txBody>
      </p:sp>
      <p:sp>
        <p:nvSpPr>
          <p:cNvPr id="672" name="Google Shape;672;p60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Рубежный контроль №2</a:t>
            </a:r>
            <a:endParaRPr/>
          </a:p>
        </p:txBody>
      </p:sp>
      <p:sp>
        <p:nvSpPr>
          <p:cNvPr id="673" name="Google Shape;673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4" name="Google Shape;674;p60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p60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Предзащита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81" name="Google Shape;681;p61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82" name="Google Shape;682;p61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мероприятии</a:t>
            </a:r>
            <a:endParaRPr/>
          </a:p>
        </p:txBody>
      </p:sp>
      <p:sp>
        <p:nvSpPr>
          <p:cNvPr id="683" name="Google Shape;683;p61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84" name="Google Shape;684;p61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Питч имеющегося функционала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Презентация проекта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Каждый участник команды делится тем, что успел сделать в проекте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Корректировка презентации</a:t>
            </a:r>
            <a:endParaRPr/>
          </a:p>
        </p:txBody>
      </p:sp>
      <p:sp>
        <p:nvSpPr>
          <p:cNvPr id="685" name="Google Shape;685;p61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Рубежный контроль №3</a:t>
            </a:r>
            <a:endParaRPr/>
          </a:p>
        </p:txBody>
      </p:sp>
      <p:sp>
        <p:nvSpPr>
          <p:cNvPr id="686" name="Google Shape;686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87" name="Google Shape;687;p61"/>
          <p:cNvSpPr txBox="1"/>
          <p:nvPr/>
        </p:nvSpPr>
        <p:spPr>
          <a:xfrm>
            <a:off x="7052578" y="1201712"/>
            <a:ext cx="1382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p61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2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Защита проекта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94" name="Google Shape;694;p62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695" name="Google Shape;695;p62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Информация о мероприятии</a:t>
            </a:r>
            <a:endParaRPr/>
          </a:p>
        </p:txBody>
      </p:sp>
      <p:sp>
        <p:nvSpPr>
          <p:cNvPr id="696" name="Google Shape;696;p62"/>
          <p:cNvSpPr txBox="1"/>
          <p:nvPr>
            <p:ph idx="4" type="body"/>
          </p:nvPr>
        </p:nvSpPr>
        <p:spPr>
          <a:xfrm>
            <a:off x="10626436" y="1967597"/>
            <a:ext cx="89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Срок </a:t>
            </a:r>
            <a:br>
              <a:rPr lang="ru-RU"/>
            </a:br>
            <a:r>
              <a:rPr lang="ru-RU"/>
              <a:t>сдачи</a:t>
            </a:r>
            <a:endParaRPr/>
          </a:p>
        </p:txBody>
      </p:sp>
      <p:sp>
        <p:nvSpPr>
          <p:cNvPr id="697" name="Google Shape;697;p62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ru-RU"/>
              <a:t>Презентация проекта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ru-RU"/>
              <a:t>5 дополнительных балла</a:t>
            </a:r>
            <a:r>
              <a:rPr lang="ru-RU"/>
              <a:t> выдается за наличие </a:t>
            </a:r>
            <a:r>
              <a:rPr b="1" lang="ru-RU"/>
              <a:t>статического анализатора</a:t>
            </a:r>
            <a:r>
              <a:rPr lang="ru-RU"/>
              <a:t> в проекте либо за наличие </a:t>
            </a:r>
            <a:r>
              <a:rPr b="1" lang="ru-RU"/>
              <a:t>автотестов </a:t>
            </a:r>
            <a:endParaRPr b="1"/>
          </a:p>
        </p:txBody>
      </p:sp>
      <p:sp>
        <p:nvSpPr>
          <p:cNvPr id="698" name="Google Shape;698;p62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400"/>
              <a:t>Защита проекта</a:t>
            </a:r>
            <a:endParaRPr/>
          </a:p>
        </p:txBody>
      </p:sp>
      <p:sp>
        <p:nvSpPr>
          <p:cNvPr id="699" name="Google Shape;699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00" name="Google Shape;700;p62"/>
          <p:cNvSpPr txBox="1"/>
          <p:nvPr/>
        </p:nvSpPr>
        <p:spPr>
          <a:xfrm>
            <a:off x="7052574" y="1201700"/>
            <a:ext cx="18714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20+5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p62"/>
          <p:cNvSpPr txBox="1"/>
          <p:nvPr/>
        </p:nvSpPr>
        <p:spPr>
          <a:xfrm>
            <a:off x="9039462" y="1201712"/>
            <a:ext cx="26157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.1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.2</a:t>
            </a:r>
            <a:r>
              <a:rPr b="1" lang="ru-RU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3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400"/>
              <a:t>Оффлайн встречи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/>
              <a:t>Возможно. Зависит от эпидемиологической ситуации:(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ru-RU" sz="2400"/>
              <a:t>Хакатоны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ru-RU" sz="2400"/>
              <a:t>Защита или рубежные контроли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400"/>
              <a:t>Дополнительные лекции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/>
              <a:t>Если большая часть студентов захочет дополнительную лекцию по какой-то теме, то мы постараемся найти человека, который сможет ее провести</a:t>
            </a:r>
            <a:endParaRPr sz="2400"/>
          </a:p>
        </p:txBody>
      </p:sp>
      <p:sp>
        <p:nvSpPr>
          <p:cNvPr id="707" name="Google Shape;707;p6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активности?</a:t>
            </a:r>
            <a:endParaRPr/>
          </a:p>
        </p:txBody>
      </p:sp>
      <p:sp>
        <p:nvSpPr>
          <p:cNvPr id="708" name="Google Shape;708;p6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4"/>
          <p:cNvSpPr txBox="1"/>
          <p:nvPr>
            <p:ph idx="1" type="body"/>
          </p:nvPr>
        </p:nvSpPr>
        <p:spPr>
          <a:xfrm>
            <a:off x="982575" y="1978550"/>
            <a:ext cx="72054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Получите представление о работе в этой сфере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Набьете шишки на учебном проекте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Разовьете “софт скиллы”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Получите </a:t>
            </a:r>
            <a:r>
              <a:rPr lang="ru-RU"/>
              <a:t>преимущество</a:t>
            </a:r>
            <a:r>
              <a:rPr lang="ru-RU"/>
              <a:t> при прохождении собеседований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Надеемся, что обзаведетесь полезными связями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в итоге?</a:t>
            </a:r>
            <a:endParaRPr/>
          </a:p>
        </p:txBody>
      </p:sp>
      <p:sp>
        <p:nvSpPr>
          <p:cNvPr id="715" name="Google Shape;715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16" name="Google Shape;7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75" y="1581794"/>
            <a:ext cx="3699225" cy="369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Не забывайте отмечаться о посещении лекции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Давайте нам обратную связь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ru-RU" sz="2400"/>
              <a:t>После лекции можно оставить отзыв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ru-RU" sz="2400"/>
              <a:t>В личке, менторам, в чатах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/>
              <a:t>Мы прилагаем максимум усилий, чтобы поделиться с вами всем своим опытом и вскрыть подводные камни как можно раньше.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/>
              <a:t>Но путь к профессионализму лежит через практику.</a:t>
            </a:r>
            <a:endParaRPr sz="2400"/>
          </a:p>
        </p:txBody>
      </p:sp>
      <p:sp>
        <p:nvSpPr>
          <p:cNvPr id="722" name="Google Shape;722;p6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Что-то еще?</a:t>
            </a:r>
            <a:endParaRPr/>
          </a:p>
        </p:txBody>
      </p:sp>
      <p:sp>
        <p:nvSpPr>
          <p:cNvPr id="723" name="Google Shape;723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6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С чего начать? Как это должно работать?</a:t>
            </a:r>
            <a:endParaRPr/>
          </a:p>
        </p:txBody>
      </p:sp>
      <p:sp>
        <p:nvSpPr>
          <p:cNvPr id="729" name="Google Shape;729;p6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Ведение проекта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7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Польза ограничений</a:t>
            </a:r>
            <a:endParaRPr/>
          </a:p>
        </p:txBody>
      </p:sp>
      <p:sp>
        <p:nvSpPr>
          <p:cNvPr id="735" name="Google Shape;735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36" name="Google Shape;7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69" y="1526992"/>
            <a:ext cx="9726297" cy="376442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 txBox="1"/>
          <p:nvPr/>
        </p:nvSpPr>
        <p:spPr>
          <a:xfrm>
            <a:off x="8597900" y="6119104"/>
            <a:ext cx="27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Ководство Лебедева 175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8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Ограничения</a:t>
            </a:r>
            <a:endParaRPr/>
          </a:p>
        </p:txBody>
      </p:sp>
      <p:sp>
        <p:nvSpPr>
          <p:cNvPr id="743" name="Google Shape;743;p6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44" name="Google Shape;7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1612532"/>
            <a:ext cx="9105902" cy="359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9"/>
          <p:cNvSpPr txBox="1"/>
          <p:nvPr>
            <p:ph idx="1" type="body"/>
          </p:nvPr>
        </p:nvSpPr>
        <p:spPr>
          <a:xfrm>
            <a:off x="982569" y="788619"/>
            <a:ext cx="97263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ru-RU" sz="4800"/>
              <a:t>Самое время </a:t>
            </a:r>
            <a:br>
              <a:rPr lang="ru-RU" sz="4800"/>
            </a:br>
            <a:r>
              <a:rPr lang="ru-RU" sz="4800"/>
              <a:t>реализовать </a:t>
            </a:r>
            <a:br>
              <a:rPr lang="ru-RU" sz="4800"/>
            </a:br>
            <a:r>
              <a:rPr lang="ru-RU" sz="4800"/>
              <a:t>свои мечты</a:t>
            </a:r>
            <a:endParaRPr/>
          </a:p>
        </p:txBody>
      </p:sp>
      <p:sp>
        <p:nvSpPr>
          <p:cNvPr id="750" name="Google Shape;750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51" name="Google Shape;7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1915" y="317500"/>
            <a:ext cx="6974228" cy="62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504" name="Google Shape;504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Гарольд, скрывающий боль" id="756" name="Google Shape;756;p70"/>
          <p:cNvPicPr preferRelativeResize="0"/>
          <p:nvPr/>
        </p:nvPicPr>
        <p:blipFill rotWithShape="1">
          <a:blip r:embed="rId3">
            <a:alphaModFix/>
          </a:blip>
          <a:srcRect b="23755" l="46980" r="12162" t="829"/>
          <a:stretch/>
        </p:blipFill>
        <p:spPr>
          <a:xfrm>
            <a:off x="215850" y="1920975"/>
            <a:ext cx="4981166" cy="45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150" y="2730050"/>
            <a:ext cx="7697599" cy="2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0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Решение “боли” пользователя</a:t>
            </a:r>
            <a:endParaRPr/>
          </a:p>
        </p:txBody>
      </p:sp>
      <p:sp>
        <p:nvSpPr>
          <p:cNvPr id="759" name="Google Shape;759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65" name="Google Shape;765;p71"/>
          <p:cNvSpPr txBox="1"/>
          <p:nvPr>
            <p:ph idx="1" type="body"/>
          </p:nvPr>
        </p:nvSpPr>
        <p:spPr>
          <a:xfrm>
            <a:off x="982575" y="1612425"/>
            <a:ext cx="97263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/>
              <a:t>Можно глянуть на готовые сервисы:</a:t>
            </a:r>
            <a:b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lang="ru-RU" sz="2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https://github.com/public-apis/public-apis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https://rapidapi.com/collection/list-of-free-apis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/>
              <a:t>И сделать приложение на основе их API. Или придумать приложение, которое в своей работе использует комбинацию готовых сервисов*</a:t>
            </a:r>
            <a:br>
              <a:rPr lang="ru-RU" sz="2200"/>
            </a:br>
            <a:br>
              <a:rPr lang="ru-RU" sz="2200"/>
            </a:br>
            <a:br>
              <a:rPr lang="ru-RU" sz="2200"/>
            </a:br>
            <a:r>
              <a:rPr lang="ru-RU" sz="2200"/>
              <a:t>*</a:t>
            </a:r>
            <a:br>
              <a:rPr lang="ru-RU" sz="2200"/>
            </a:br>
            <a:r>
              <a:rPr lang="ru-RU" sz="2200"/>
              <a:t>У нас была одна команда студентов, которая использовала API Spotify для проигрывания музыки, нашла сервис с текстами песен и использовала сервис-переводчик для перевода текста на другие языки.</a:t>
            </a:r>
            <a:endParaRPr sz="2200"/>
          </a:p>
        </p:txBody>
      </p:sp>
      <p:sp>
        <p:nvSpPr>
          <p:cNvPr id="766" name="Google Shape;766;p7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Посмотреть на готовые идеи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72" name="Google Shape;772;p72"/>
          <p:cNvPicPr preferRelativeResize="0"/>
          <p:nvPr/>
        </p:nvPicPr>
        <p:blipFill rotWithShape="1">
          <a:blip r:embed="rId3">
            <a:alphaModFix/>
          </a:blip>
          <a:srcRect b="0" l="0" r="0" t="11496"/>
          <a:stretch/>
        </p:blipFill>
        <p:spPr>
          <a:xfrm>
            <a:off x="3495674" y="1429033"/>
            <a:ext cx="5757905" cy="464034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2"/>
          <p:cNvSpPr/>
          <p:nvPr/>
        </p:nvSpPr>
        <p:spPr>
          <a:xfrm>
            <a:off x="9056849" y="6118135"/>
            <a:ext cx="21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ru-RU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https://bit.do/fJTRy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4" name="Google Shape;774;p7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/>
              <a:t>MVP или метод прогрессивного джипега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Instagram и MVPv1</a:t>
            </a:r>
            <a:endParaRPr/>
          </a:p>
        </p:txBody>
      </p:sp>
      <p:sp>
        <p:nvSpPr>
          <p:cNvPr id="780" name="Google Shape;780;p7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1" name="Google Shape;781;p73"/>
          <p:cNvSpPr txBox="1"/>
          <p:nvPr/>
        </p:nvSpPr>
        <p:spPr>
          <a:xfrm>
            <a:off x="1096876" y="2210600"/>
            <a:ext cx="5487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Посты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Комментарии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Сообщения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Лайки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Кнопка ”Поделиться”</a:t>
            </a:r>
            <a:endParaRPr b="1" i="0" sz="32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4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Instagram и MVPv1</a:t>
            </a:r>
            <a:endParaRPr/>
          </a:p>
        </p:txBody>
      </p:sp>
      <p:sp>
        <p:nvSpPr>
          <p:cNvPr id="787" name="Google Shape;787;p7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8" name="Google Shape;788;p74"/>
          <p:cNvSpPr txBox="1"/>
          <p:nvPr/>
        </p:nvSpPr>
        <p:spPr>
          <a:xfrm>
            <a:off x="1096876" y="2210600"/>
            <a:ext cx="5289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Посты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Комментарии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Сообщения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Лайки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Кнопка</a:t>
            </a:r>
            <a:r>
              <a:rPr b="1" lang="ru-RU" sz="3200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”Поделиться”</a:t>
            </a:r>
            <a:endParaRPr b="1" i="0" sz="3200" u="none" cap="none" strike="sng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5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VK и MVPv1</a:t>
            </a:r>
            <a:endParaRPr/>
          </a:p>
        </p:txBody>
      </p:sp>
      <p:sp>
        <p:nvSpPr>
          <p:cNvPr id="794" name="Google Shape;794;p7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95" name="Google Shape;795;p75"/>
          <p:cNvSpPr txBox="1"/>
          <p:nvPr/>
        </p:nvSpPr>
        <p:spPr>
          <a:xfrm>
            <a:off x="1096869" y="2210606"/>
            <a:ext cx="3969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Страница профиля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Стена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Музыка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Сообщения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Истории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6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VK и MVPv1</a:t>
            </a:r>
            <a:endParaRPr/>
          </a:p>
        </p:txBody>
      </p:sp>
      <p:sp>
        <p:nvSpPr>
          <p:cNvPr id="801" name="Google Shape;801;p7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2" name="Google Shape;802;p76"/>
          <p:cNvSpPr txBox="1"/>
          <p:nvPr/>
        </p:nvSpPr>
        <p:spPr>
          <a:xfrm>
            <a:off x="1096869" y="2210606"/>
            <a:ext cx="3969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Страница профиля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Стена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Музыка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Сообщения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3200"/>
              <a:buFont typeface="Proxima Nova"/>
              <a:buChar char="-"/>
            </a:pPr>
            <a:r>
              <a:rPr b="1" i="0" lang="ru-RU" sz="3200" u="none" cap="none" strike="sng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Истории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7"/>
          <p:cNvSpPr txBox="1"/>
          <p:nvPr>
            <p:ph idx="1" type="body"/>
          </p:nvPr>
        </p:nvSpPr>
        <p:spPr>
          <a:xfrm>
            <a:off x="982575" y="1978550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Ожидание (waterfall)</a:t>
            </a:r>
            <a:endParaRPr/>
          </a:p>
        </p:txBody>
      </p:sp>
      <p:sp>
        <p:nvSpPr>
          <p:cNvPr id="808" name="Google Shape;808;p7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9" name="Google Shape;809;p7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Планирование</a:t>
            </a:r>
            <a:endParaRPr/>
          </a:p>
        </p:txBody>
      </p:sp>
      <p:pic>
        <p:nvPicPr>
          <p:cNvPr id="810" name="Google Shape;810;p77"/>
          <p:cNvPicPr preferRelativeResize="0"/>
          <p:nvPr/>
        </p:nvPicPr>
        <p:blipFill rotWithShape="1">
          <a:blip r:embed="rId3">
            <a:alphaModFix/>
          </a:blip>
          <a:srcRect b="13170" l="0" r="0" t="18658"/>
          <a:stretch/>
        </p:blipFill>
        <p:spPr>
          <a:xfrm>
            <a:off x="982575" y="2367650"/>
            <a:ext cx="10871202" cy="1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5" y="4510685"/>
            <a:ext cx="11023598" cy="130555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7"/>
          <p:cNvSpPr txBox="1"/>
          <p:nvPr>
            <p:ph idx="1" type="body"/>
          </p:nvPr>
        </p:nvSpPr>
        <p:spPr>
          <a:xfrm>
            <a:off x="982575" y="4122225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Реальность </a:t>
            </a:r>
            <a:r>
              <a:rPr lang="ru-RU"/>
              <a:t>(хаос)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>
            <p:ph idx="1" type="body"/>
          </p:nvPr>
        </p:nvSpPr>
        <p:spPr>
          <a:xfrm>
            <a:off x="982575" y="3471450"/>
            <a:ext cx="9726300" cy="246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Из-за </a:t>
            </a:r>
            <a:r>
              <a:rPr lang="ru-RU"/>
              <a:t>отсутствия</a:t>
            </a:r>
            <a:r>
              <a:rPr lang="ru-RU"/>
              <a:t> опыта и методики, поставленная цель может вызвать фрустрацию (и прокрастинацию).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Если фича кажется непонятной - стоит смотреть на нее сквозь пользовательские сценарии.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Поэтому, если кажется что задача выглядит непонятной или нереальной - надо ее бить на более мелкие задачи и подзадачи.</a:t>
            </a:r>
            <a:endParaRPr/>
          </a:p>
        </p:txBody>
      </p:sp>
      <p:sp>
        <p:nvSpPr>
          <p:cNvPr id="818" name="Google Shape;818;p7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Декомпозиция и итерации</a:t>
            </a:r>
            <a:endParaRPr/>
          </a:p>
        </p:txBody>
      </p:sp>
      <p:sp>
        <p:nvSpPr>
          <p:cNvPr id="819" name="Google Shape;819;p7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20" name="Google Shape;82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0" y="1612429"/>
            <a:ext cx="11036299" cy="15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9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Один в поле не воин</a:t>
            </a:r>
            <a:endParaRPr/>
          </a:p>
        </p:txBody>
      </p:sp>
      <p:sp>
        <p:nvSpPr>
          <p:cNvPr id="826" name="Google Shape;826;p79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Ваша команда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4"/>
          <p:cNvPicPr preferRelativeResize="0"/>
          <p:nvPr/>
        </p:nvPicPr>
        <p:blipFill rotWithShape="1">
          <a:blip r:embed="rId3">
            <a:alphaModFix/>
          </a:blip>
          <a:srcRect b="5157" l="0" r="0" t="5148"/>
          <a:stretch/>
        </p:blipFill>
        <p:spPr>
          <a:xfrm>
            <a:off x="0" y="2"/>
            <a:ext cx="1223303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/>
          <p:nvPr/>
        </p:nvSpPr>
        <p:spPr>
          <a:xfrm>
            <a:off x="0" y="1"/>
            <a:ext cx="4206300" cy="17907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2" name="Google Shape;512;p44"/>
          <p:cNvSpPr/>
          <p:nvPr/>
        </p:nvSpPr>
        <p:spPr>
          <a:xfrm rot="5400000">
            <a:off x="4217700" y="-14400"/>
            <a:ext cx="1790700" cy="1813500"/>
          </a:xfrm>
          <a:prstGeom prst="triangle">
            <a:avLst>
              <a:gd fmla="val 0" name="adj"/>
            </a:avLst>
          </a:prstGeom>
          <a:solidFill>
            <a:srgbClr val="FEFEF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3" name="Google Shape;513;p44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44"/>
          <p:cNvSpPr/>
          <p:nvPr/>
        </p:nvSpPr>
        <p:spPr>
          <a:xfrm flipH="1" rot="10800000">
            <a:off x="0" y="2"/>
            <a:ext cx="5137200" cy="1790700"/>
          </a:xfrm>
          <a:prstGeom prst="snip1Rect">
            <a:avLst>
              <a:gd fmla="val 50000" name="adj"/>
            </a:avLst>
          </a:prstGeom>
          <a:blipFill rotWithShape="1">
            <a:blip r:embed="rId4">
              <a:alphaModFix/>
            </a:blip>
            <a:stretch>
              <a:fillRect b="80070" l="4199" r="29470" t="-80070"/>
            </a:stretch>
          </a:blip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679200" y="788625"/>
            <a:ext cx="10029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Включите </a:t>
            </a:r>
            <a:r>
              <a:rPr b="1" lang="ru-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камеру</a:t>
            </a:r>
            <a:endParaRPr b="1" i="0" sz="3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0"/>
          <p:cNvSpPr txBox="1"/>
          <p:nvPr>
            <p:ph idx="1" type="body"/>
          </p:nvPr>
        </p:nvSpPr>
        <p:spPr>
          <a:xfrm>
            <a:off x="982576" y="1978550"/>
            <a:ext cx="105051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Команда должна состоять из четырех человек</a:t>
            </a:r>
            <a:r>
              <a:rPr lang="ru-RU"/>
              <a:t> (конечно, бывают исключения)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За командой закрепляется ментор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Нет, ментор не пишет за вас код:)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Задача ментора - помочь преодолеть трудности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Могут помочь организовать процесс или команду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Подскажут про инструменты и фреймворки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Команда отчитывается о проделанной работе на рубежных контролях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Команда презентует свой проект на защите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Каждый участник команды должен знать проект, а не только свои фичи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/>
              <a:t>Команда получает оценки только за разработку под Android </a:t>
            </a:r>
            <a:r>
              <a:rPr lang="ru-RU"/>
              <a:t>(например, разработка серверной части на оценку не влияет)</a:t>
            </a:r>
            <a:endParaRPr/>
          </a:p>
        </p:txBody>
      </p:sp>
      <p:sp>
        <p:nvSpPr>
          <p:cNvPr id="832" name="Google Shape;832;p8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Ограничение</a:t>
            </a:r>
            <a:endParaRPr/>
          </a:p>
        </p:txBody>
      </p:sp>
      <p:sp>
        <p:nvSpPr>
          <p:cNvPr id="833" name="Google Shape;833;p8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lang="ru-RU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9" name="Google Shape;83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775" y="1612432"/>
            <a:ext cx="4616449" cy="4112297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Команда нормального человека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Реалистичная команда - роли и мультиклассы:)</a:t>
            </a:r>
            <a:endParaRPr/>
          </a:p>
        </p:txBody>
      </p:sp>
      <p:sp>
        <p:nvSpPr>
          <p:cNvPr id="846" name="Google Shape;846;p8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47" name="Google Shape;84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50" y="1828870"/>
            <a:ext cx="5376650" cy="381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000" y="1828882"/>
            <a:ext cx="4876800" cy="40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3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Создайте чатик команды + ментор, чтобы было удобно обсуждать задачи и проблемы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Старайтесь вести доску с задачами (trello, git-issues, или подобное)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Уделяйте время проекту каждую неделю, в течении курса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Не зарывайтесь в проблемы - если менторы, преподаватели, более опытные студенты, которые смогут посоветовать готовые решения или поделиться рабочими идеями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Используйте git-flow подход в разработке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Для каждой фичи создавайте отдельную ветку, которую надо будет вливать в разработческую ветку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Вливайте изменения при помощи пул-реквестов, чтобы ваши изменения мог посмотреть другой человек</a:t>
            </a:r>
            <a:endParaRPr sz="2000"/>
          </a:p>
        </p:txBody>
      </p:sp>
      <p:sp>
        <p:nvSpPr>
          <p:cNvPr id="854" name="Google Shape;854;p8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Процесс разработки...</a:t>
            </a:r>
            <a:endParaRPr/>
          </a:p>
        </p:txBody>
      </p:sp>
      <p:sp>
        <p:nvSpPr>
          <p:cNvPr id="855" name="Google Shape;855;p8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4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Немного истории</a:t>
            </a:r>
            <a:endParaRPr/>
          </a:p>
        </p:txBody>
      </p:sp>
      <p:sp>
        <p:nvSpPr>
          <p:cNvPr id="861" name="Google Shape;861;p84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Hello Android!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5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Andy Rubin, 2003 год</a:t>
            </a:r>
            <a:endParaRPr/>
          </a:p>
        </p:txBody>
      </p:sp>
      <p:sp>
        <p:nvSpPr>
          <p:cNvPr id="867" name="Google Shape;867;p8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8" name="Google Shape;86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892300"/>
            <a:ext cx="64770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5"/>
          <p:cNvSpPr txBox="1"/>
          <p:nvPr/>
        </p:nvSpPr>
        <p:spPr>
          <a:xfrm>
            <a:off x="723900" y="1892300"/>
            <a:ext cx="362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Char char="-"/>
            </a:pPr>
            <a:r>
              <a:rPr b="1" i="0" lang="ru-RU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Основание стартапа: 2003 год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Char char="-"/>
            </a:pPr>
            <a:r>
              <a:rPr b="1" i="0" lang="ru-RU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Покупка Google: 2005 год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Char char="-"/>
            </a:pPr>
            <a:r>
              <a:rPr b="1" i="0" lang="ru-RU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 1.0: 2008 год</a:t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Char char="-"/>
            </a:pPr>
            <a:r>
              <a:rPr b="1" lang="ru-RU"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 1.6: 2009 год</a:t>
            </a:r>
            <a:endParaRPr b="1" sz="18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Плюсы Android</a:t>
            </a:r>
            <a:endParaRPr/>
          </a:p>
        </p:txBody>
      </p:sp>
      <p:sp>
        <p:nvSpPr>
          <p:cNvPr id="875" name="Google Shape;875;p8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6" name="Google Shape;87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842" y="2129754"/>
            <a:ext cx="7116559" cy="371951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6"/>
          <p:cNvSpPr txBox="1"/>
          <p:nvPr/>
        </p:nvSpPr>
        <p:spPr>
          <a:xfrm>
            <a:off x="406401" y="2019300"/>
            <a:ext cx="4305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Свободная платформа и открытый код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Множество производителей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Множество дизайнов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Разный ценовой сегмент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Поддержка от Google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t/>
            </a:r>
            <a:endParaRPr b="1" i="0" sz="24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Минусы Android</a:t>
            </a:r>
            <a:endParaRPr/>
          </a:p>
        </p:txBody>
      </p:sp>
      <p:sp>
        <p:nvSpPr>
          <p:cNvPr id="883" name="Google Shape;883;p8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84" name="Google Shape;884;p87"/>
          <p:cNvSpPr txBox="1"/>
          <p:nvPr/>
        </p:nvSpPr>
        <p:spPr>
          <a:xfrm>
            <a:off x="406401" y="2019300"/>
            <a:ext cx="4305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Свободная платформа и открытый код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Множество производителей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Множество дизайнов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Разный ценовой сегмент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rPr b="1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Поддержка от Google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Proxima Nova"/>
              <a:buNone/>
            </a:pPr>
            <a:r>
              <a:t/>
            </a:r>
            <a:endParaRPr b="1" i="0" sz="24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5" name="Google Shape;8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161" y="2160102"/>
            <a:ext cx="6651412" cy="31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8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Фрагментация предусмотрена на раннем этапе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Команда разработчиков занимается обратной совместимостью</a:t>
            </a:r>
            <a:endParaRPr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Команда разработчиков дает советы</a:t>
            </a:r>
            <a:endParaRPr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Поддержка Android экспертов</a:t>
            </a:r>
            <a:endParaRPr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Большое сообщество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Много примеров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Codelabs</a:t>
            </a:r>
            <a:endParaRPr/>
          </a:p>
        </p:txBody>
      </p:sp>
      <p:sp>
        <p:nvSpPr>
          <p:cNvPr id="891" name="Google Shape;891;p8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Android разработка не стоит на месте</a:t>
            </a:r>
            <a:endParaRPr/>
          </a:p>
        </p:txBody>
      </p:sp>
      <p:sp>
        <p:nvSpPr>
          <p:cNvPr id="892" name="Google Shape;892;p8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93" name="Google Shape;8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176" y="3121875"/>
            <a:ext cx="5365601" cy="32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9"/>
          <p:cNvSpPr txBox="1"/>
          <p:nvPr>
            <p:ph idx="1" type="body"/>
          </p:nvPr>
        </p:nvSpPr>
        <p:spPr>
          <a:xfrm>
            <a:off x="982574" y="1978550"/>
            <a:ext cx="54981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linux based - удобно для производителя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HAL - для удобства портируемости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Нативный библиотеки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Собственная среда выполнения - ART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Android API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Приложения</a:t>
            </a:r>
            <a:endParaRPr/>
          </a:p>
        </p:txBody>
      </p:sp>
      <p:sp>
        <p:nvSpPr>
          <p:cNvPr id="899" name="Google Shape;899;p8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Архитектура Android</a:t>
            </a:r>
            <a:endParaRPr/>
          </a:p>
        </p:txBody>
      </p:sp>
      <p:sp>
        <p:nvSpPr>
          <p:cNvPr id="900" name="Google Shape;900;p8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01" name="Google Shape;90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900" y="1210950"/>
            <a:ext cx="4527974" cy="528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Привет:)</a:t>
            </a:r>
            <a:endParaRPr/>
          </a:p>
        </p:txBody>
      </p:sp>
      <p:sp>
        <p:nvSpPr>
          <p:cNvPr id="521" name="Google Shape;521;p4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Эмуляторы, устройства, фермы</a:t>
            </a:r>
            <a:endParaRPr/>
          </a:p>
        </p:txBody>
      </p:sp>
      <p:sp>
        <p:nvSpPr>
          <p:cNvPr id="907" name="Google Shape;907;p9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08" name="Google Shape;90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150" y="1424225"/>
            <a:ext cx="7293174" cy="4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1"/>
          <p:cNvPicPr preferRelativeResize="0"/>
          <p:nvPr/>
        </p:nvPicPr>
        <p:blipFill rotWithShape="1">
          <a:blip r:embed="rId3">
            <a:alphaModFix/>
          </a:blip>
          <a:srcRect b="0" l="0" r="0" t="22845"/>
          <a:stretch/>
        </p:blipFill>
        <p:spPr>
          <a:xfrm>
            <a:off x="1718350" y="1481050"/>
            <a:ext cx="10560801" cy="52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Какая самая популярная операционная система в интернете?</a:t>
            </a:r>
            <a:endParaRPr/>
          </a:p>
        </p:txBody>
      </p:sp>
      <p:sp>
        <p:nvSpPr>
          <p:cNvPr id="915" name="Google Shape;915;p9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6" name="Google Shape;916;p91"/>
          <p:cNvSpPr txBox="1"/>
          <p:nvPr/>
        </p:nvSpPr>
        <p:spPr>
          <a:xfrm>
            <a:off x="6206100" y="5999575"/>
            <a:ext cx="59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https://gs.statcounter.com/os-market-share#monthly-202009-202109-bar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75" y="1612425"/>
            <a:ext cx="9507249" cy="69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923" name="Google Shape;923;p9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24" name="Google Shape;924;p92"/>
          <p:cNvSpPr txBox="1"/>
          <p:nvPr/>
        </p:nvSpPr>
        <p:spPr>
          <a:xfrm>
            <a:off x="8715000" y="6221975"/>
            <a:ext cx="34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https://career.habr.com/user_graphs/388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3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Quick start</a:t>
            </a:r>
            <a:endParaRPr/>
          </a:p>
        </p:txBody>
      </p:sp>
      <p:sp>
        <p:nvSpPr>
          <p:cNvPr id="930" name="Google Shape;930;p93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Hello World!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idx="1" type="body"/>
          </p:nvPr>
        </p:nvSpPr>
        <p:spPr>
          <a:xfrm>
            <a:off x="982575" y="1978550"/>
            <a:ext cx="9726300" cy="39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Создайте проект на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github.com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(если не добавлен ssh)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добавьте ssh к аккаунту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Скачать Android Studio - </a:t>
            </a:r>
            <a:r>
              <a:rPr lang="ru-RU" u="sng">
                <a:solidFill>
                  <a:schemeClr val="hlink"/>
                </a:solidFill>
                <a:hlinkClick r:id="rId5"/>
              </a:rPr>
              <a:t>https://developer.android.com/studio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Установить Android Studio:)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Создайте проект в Android Studio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ru-RU">
                <a:solidFill>
                  <a:schemeClr val="dk1"/>
                </a:solidFill>
              </a:rPr>
              <a:t>Создайте эмулятор в Android Studio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готовы к работе:)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Шаблон для проекта, где включены проверки - </a:t>
            </a:r>
            <a:r>
              <a:rPr lang="ru-RU" u="sng">
                <a:solidFill>
                  <a:schemeClr val="hlink"/>
                </a:solidFill>
                <a:hlinkClick r:id="rId6"/>
              </a:rPr>
              <a:t>https://github.com/mailru-android-edu/common</a:t>
            </a:r>
            <a:endParaRPr/>
          </a:p>
        </p:txBody>
      </p:sp>
      <p:sp>
        <p:nvSpPr>
          <p:cNvPr id="936" name="Google Shape;936;p9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Начальные условия</a:t>
            </a:r>
            <a:endParaRPr/>
          </a:p>
        </p:txBody>
      </p:sp>
      <p:sp>
        <p:nvSpPr>
          <p:cNvPr id="937" name="Google Shape;937;p9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943" name="Google Shape;943;p9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527" name="Google Shape;527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8" name="Google Shape;528;p46"/>
          <p:cNvPicPr preferRelativeResize="0"/>
          <p:nvPr/>
        </p:nvPicPr>
        <p:blipFill rotWithShape="1">
          <a:blip r:embed="rId3">
            <a:alphaModFix/>
          </a:blip>
          <a:srcRect b="10776" l="0" r="13614" t="2875"/>
          <a:stretch/>
        </p:blipFill>
        <p:spPr>
          <a:xfrm>
            <a:off x="6765175" y="2170444"/>
            <a:ext cx="5302728" cy="35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6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Руковожу разработкой Android и AndroidTV приложений для проекта premier.one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Занимаюсь разработкой под Android с 2010 года.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b="0" lang="ru-RU" sz="2400">
                <a:latin typeface="Proxima Nova"/>
                <a:ea typeface="Proxima Nova"/>
                <a:cs typeface="Proxima Nova"/>
                <a:sym typeface="Proxima Nova"/>
              </a:rPr>
              <a:t>Поработал в Rambler над проектами Афиша.</a:t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b="0" lang="ru-RU" sz="2400">
                <a:latin typeface="Proxima Nova"/>
                <a:ea typeface="Proxima Nova"/>
                <a:cs typeface="Proxima Nova"/>
                <a:sym typeface="Proxima Nova"/>
              </a:rPr>
              <a:t>Один из первых мобильных разработчиков lamoda</a:t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b="0" lang="ru-RU" sz="2400">
                <a:latin typeface="Proxima Nova"/>
                <a:ea typeface="Proxima Nova"/>
                <a:cs typeface="Proxima Nova"/>
                <a:sym typeface="Proxima Nova"/>
              </a:rPr>
              <a:t>В Mail.ru руководил Android разработкой DeliveryClub и стриминговой платформы </a:t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 b="0" l="0" r="0" t="15959"/>
          <a:stretch/>
        </p:blipFill>
        <p:spPr>
          <a:xfrm>
            <a:off x="215850" y="4735252"/>
            <a:ext cx="6468501" cy="4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7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Куликов Никита</a:t>
            </a:r>
            <a:endParaRPr/>
          </a:p>
        </p:txBody>
      </p:sp>
      <p:sp>
        <p:nvSpPr>
          <p:cNvPr id="536" name="Google Shape;536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7" name="Google Shape;537;p47"/>
          <p:cNvPicPr preferRelativeResize="0"/>
          <p:nvPr/>
        </p:nvPicPr>
        <p:blipFill rotWithShape="1">
          <a:blip r:embed="rId4">
            <a:alphaModFix/>
          </a:blip>
          <a:srcRect b="23686" l="0" r="0" t="9646"/>
          <a:stretch/>
        </p:blipFill>
        <p:spPr>
          <a:xfrm>
            <a:off x="6765175" y="2170444"/>
            <a:ext cx="5302728" cy="35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Разрабатывает опенсорс приложение для Flipper Zero (мультитул-тамагочи), до этого приклеивал головы людей к овечкам в Snapchat и работал в Mail.ru и Яндекс.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Выпускник технопарка, основной курс разработки, от Mail.ru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Дорофеев Юрий</a:t>
            </a:r>
            <a:endParaRPr/>
          </a:p>
        </p:txBody>
      </p:sp>
      <p:sp>
        <p:nvSpPr>
          <p:cNvPr id="544" name="Google Shape;544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5" name="Google Shape;545;p48"/>
          <p:cNvPicPr preferRelativeResize="0"/>
          <p:nvPr/>
        </p:nvPicPr>
        <p:blipFill rotWithShape="1">
          <a:blip r:embed="rId3">
            <a:alphaModFix/>
          </a:blip>
          <a:srcRect b="3868" l="0" r="6742" t="13288"/>
          <a:stretch/>
        </p:blipFill>
        <p:spPr>
          <a:xfrm>
            <a:off x="6765175" y="2170444"/>
            <a:ext cx="5302728" cy="35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Делает стартап по изучению английского при помощи мемов.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В прошлом - тимлид android команды мессенджера «ТамТам».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Говоровский Андрей</a:t>
            </a:r>
            <a:endParaRPr/>
          </a:p>
        </p:txBody>
      </p:sp>
      <p:sp>
        <p:nvSpPr>
          <p:cNvPr id="552" name="Google Shape;552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53" name="Google Shape;553;p49"/>
          <p:cNvPicPr preferRelativeResize="0"/>
          <p:nvPr/>
        </p:nvPicPr>
        <p:blipFill rotWithShape="1">
          <a:blip r:embed="rId3">
            <a:alphaModFix/>
          </a:blip>
          <a:srcRect b="33333" l="0" r="0" t="0"/>
          <a:stretch/>
        </p:blipFill>
        <p:spPr>
          <a:xfrm>
            <a:off x="6765175" y="2170444"/>
            <a:ext cx="5302726" cy="35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9"/>
          <p:cNvSpPr txBox="1"/>
          <p:nvPr>
            <p:ph idx="1" type="body"/>
          </p:nvPr>
        </p:nvSpPr>
        <p:spPr>
          <a:xfrm>
            <a:off x="982575" y="1612425"/>
            <a:ext cx="5601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Руководитель мобильной командой ВКонтакте, которая занимается развитием SuperAppKit под iOS и Android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latin typeface="Proxima Nova"/>
                <a:ea typeface="Proxima Nova"/>
                <a:cs typeface="Proxima Nova"/>
                <a:sym typeface="Proxima Nova"/>
              </a:rPr>
              <a:t>Выпускник технопарка, основной курс разработки, от Mail.ru</a:t>
            </a:r>
            <a:endParaRPr b="0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